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81" r:id="rId2"/>
    <p:sldId id="257" r:id="rId3"/>
    <p:sldId id="261" r:id="rId4"/>
    <p:sldId id="268" r:id="rId5"/>
    <p:sldId id="262" r:id="rId6"/>
    <p:sldId id="270" r:id="rId7"/>
    <p:sldId id="267" r:id="rId8"/>
    <p:sldId id="269" r:id="rId9"/>
    <p:sldId id="265" r:id="rId10"/>
    <p:sldId id="271" r:id="rId11"/>
    <p:sldId id="272" r:id="rId12"/>
    <p:sldId id="273" r:id="rId13"/>
    <p:sldId id="274" r:id="rId14"/>
    <p:sldId id="284" r:id="rId15"/>
    <p:sldId id="275" r:id="rId16"/>
    <p:sldId id="276" r:id="rId17"/>
    <p:sldId id="279" r:id="rId18"/>
    <p:sldId id="280" r:id="rId19"/>
    <p:sldId id="263" r:id="rId20"/>
    <p:sldId id="283" r:id="rId21"/>
    <p:sldId id="28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3C5B9-E7E9-4BB8-8849-2E0B7C91587B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24A0AA-90C4-4747-B6E0-B7746AED3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05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85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80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0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542867" y="542767"/>
            <a:ext cx="11106400" cy="577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4"/>
          <p:cNvSpPr/>
          <p:nvPr/>
        </p:nvSpPr>
        <p:spPr>
          <a:xfrm>
            <a:off x="5082400" y="-259733"/>
            <a:ext cx="2027200" cy="2027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4"/>
          <p:cNvSpPr/>
          <p:nvPr/>
        </p:nvSpPr>
        <p:spPr>
          <a:xfrm>
            <a:off x="6642867" y="979700"/>
            <a:ext cx="1032800" cy="103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4"/>
          <p:cNvSpPr/>
          <p:nvPr/>
        </p:nvSpPr>
        <p:spPr>
          <a:xfrm>
            <a:off x="4626599" y="1081297"/>
            <a:ext cx="284000" cy="284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4"/>
          <p:cNvSpPr/>
          <p:nvPr/>
        </p:nvSpPr>
        <p:spPr>
          <a:xfrm>
            <a:off x="4146500" y="205891"/>
            <a:ext cx="678400" cy="678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4"/>
          <p:cNvSpPr/>
          <p:nvPr/>
        </p:nvSpPr>
        <p:spPr>
          <a:xfrm>
            <a:off x="7194037" y="-114253"/>
            <a:ext cx="284000" cy="284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4"/>
          <p:cNvSpPr/>
          <p:nvPr/>
        </p:nvSpPr>
        <p:spPr>
          <a:xfrm>
            <a:off x="-187200" y="5045605"/>
            <a:ext cx="1463600" cy="14636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4"/>
          <p:cNvSpPr/>
          <p:nvPr/>
        </p:nvSpPr>
        <p:spPr>
          <a:xfrm>
            <a:off x="10772401" y="5888301"/>
            <a:ext cx="1172400" cy="1172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4"/>
          <p:cNvSpPr/>
          <p:nvPr/>
        </p:nvSpPr>
        <p:spPr>
          <a:xfrm>
            <a:off x="542867" y="6268599"/>
            <a:ext cx="449200" cy="449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4"/>
          <p:cNvSpPr/>
          <p:nvPr/>
        </p:nvSpPr>
        <p:spPr>
          <a:xfrm>
            <a:off x="11862101" y="5497761"/>
            <a:ext cx="390400" cy="390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4"/>
          <p:cNvSpPr/>
          <p:nvPr/>
        </p:nvSpPr>
        <p:spPr>
          <a:xfrm>
            <a:off x="10400729" y="6204411"/>
            <a:ext cx="284000" cy="284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4"/>
          <p:cNvSpPr/>
          <p:nvPr/>
        </p:nvSpPr>
        <p:spPr>
          <a:xfrm>
            <a:off x="11295996" y="5604303"/>
            <a:ext cx="125200" cy="125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4"/>
          <p:cNvSpPr/>
          <p:nvPr/>
        </p:nvSpPr>
        <p:spPr>
          <a:xfrm>
            <a:off x="704879" y="4679033"/>
            <a:ext cx="284000" cy="284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4"/>
          <p:cNvSpPr/>
          <p:nvPr/>
        </p:nvSpPr>
        <p:spPr>
          <a:xfrm>
            <a:off x="11103717" y="6219617"/>
            <a:ext cx="509659" cy="50965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2" name="Google Shape;82;p4"/>
          <p:cNvGrpSpPr/>
          <p:nvPr/>
        </p:nvGrpSpPr>
        <p:grpSpPr>
          <a:xfrm>
            <a:off x="205367" y="5458265"/>
            <a:ext cx="678468" cy="638281"/>
            <a:chOff x="5972700" y="2330200"/>
            <a:chExt cx="411625" cy="387275"/>
          </a:xfrm>
        </p:grpSpPr>
        <p:sp>
          <p:nvSpPr>
            <p:cNvPr id="83" name="Google Shape;83;p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5" name="Google Shape;85;p4"/>
          <p:cNvGrpSpPr/>
          <p:nvPr/>
        </p:nvGrpSpPr>
        <p:grpSpPr>
          <a:xfrm>
            <a:off x="6963951" y="1186297"/>
            <a:ext cx="390564" cy="619047"/>
            <a:chOff x="6718575" y="2318625"/>
            <a:chExt cx="256950" cy="407375"/>
          </a:xfrm>
        </p:grpSpPr>
        <p:sp>
          <p:nvSpPr>
            <p:cNvPr id="86" name="Google Shape;86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1656367" y="2272800"/>
            <a:ext cx="8879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4000" i="1"/>
            </a:lvl1pPr>
            <a:lvl2pPr marL="1219170" lvl="1" indent="-558786" algn="ctr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000"/>
              <a:buChar char="◦"/>
              <a:defRPr sz="4000" i="1"/>
            </a:lvl2pPr>
            <a:lvl3pPr marL="1828754" lvl="2" indent="-558786" algn="ctr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000"/>
              <a:buChar char="◦"/>
              <a:defRPr sz="4000" i="1"/>
            </a:lvl3pPr>
            <a:lvl4pPr marL="2438339" lvl="3" indent="-558786" algn="ctr" rtl="0">
              <a:spcBef>
                <a:spcPts val="1333"/>
              </a:spcBef>
              <a:spcAft>
                <a:spcPts val="0"/>
              </a:spcAft>
              <a:buSzPts val="3000"/>
              <a:buChar char="◦"/>
              <a:defRPr sz="4000" i="1"/>
            </a:lvl4pPr>
            <a:lvl5pPr marL="3047924" lvl="4" indent="-558786" algn="ctr" rtl="0">
              <a:spcBef>
                <a:spcPts val="1333"/>
              </a:spcBef>
              <a:spcAft>
                <a:spcPts val="0"/>
              </a:spcAft>
              <a:buSzPts val="3000"/>
              <a:buChar char="◦"/>
              <a:defRPr sz="4000" i="1"/>
            </a:lvl5pPr>
            <a:lvl6pPr marL="3657509" lvl="5" indent="-558786" algn="ctr" rtl="0">
              <a:spcBef>
                <a:spcPts val="1333"/>
              </a:spcBef>
              <a:spcAft>
                <a:spcPts val="0"/>
              </a:spcAft>
              <a:buSzPts val="3000"/>
              <a:buChar char="◦"/>
              <a:defRPr sz="4000" i="1"/>
            </a:lvl6pPr>
            <a:lvl7pPr marL="4267093" lvl="6" indent="-558786" algn="ctr" rtl="0">
              <a:spcBef>
                <a:spcPts val="1333"/>
              </a:spcBef>
              <a:spcAft>
                <a:spcPts val="0"/>
              </a:spcAft>
              <a:buSzPts val="3000"/>
              <a:buChar char="◦"/>
              <a:defRPr sz="4000" i="1"/>
            </a:lvl7pPr>
            <a:lvl8pPr marL="4876678" lvl="7" indent="-558786" algn="ctr" rtl="0">
              <a:spcBef>
                <a:spcPts val="1333"/>
              </a:spcBef>
              <a:spcAft>
                <a:spcPts val="0"/>
              </a:spcAft>
              <a:buSzPts val="3000"/>
              <a:buChar char="◦"/>
              <a:defRPr sz="4000" i="1"/>
            </a:lvl8pPr>
            <a:lvl9pPr marL="5486263" lvl="8" indent="-558786" algn="ctr">
              <a:spcBef>
                <a:spcPts val="1333"/>
              </a:spcBef>
              <a:spcAft>
                <a:spcPts val="1333"/>
              </a:spcAft>
              <a:buSzPts val="3000"/>
              <a:buChar char="◦"/>
              <a:defRPr sz="4000" i="1"/>
            </a:lvl9pPr>
          </a:lstStyle>
          <a:p>
            <a:endParaRPr/>
          </a:p>
        </p:txBody>
      </p:sp>
      <p:sp>
        <p:nvSpPr>
          <p:cNvPr id="95" name="Google Shape;95;p4"/>
          <p:cNvSpPr txBox="1"/>
          <p:nvPr/>
        </p:nvSpPr>
        <p:spPr>
          <a:xfrm>
            <a:off x="4791200" y="11907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rgbClr val="FFFFFF"/>
                </a:solidFill>
              </a:rPr>
              <a:t>“</a:t>
            </a:r>
            <a:endParaRPr sz="12800" b="1">
              <a:solidFill>
                <a:srgbClr val="FFFFFF"/>
              </a:solidFill>
            </a:endParaRPr>
          </a:p>
        </p:txBody>
      </p:sp>
      <p:sp>
        <p:nvSpPr>
          <p:cNvPr id="96" name="Google Shape;96;p4"/>
          <p:cNvSpPr txBox="1">
            <a:spLocks noGrp="1"/>
          </p:cNvSpPr>
          <p:nvPr>
            <p:ph type="sldNum" idx="12"/>
          </p:nvPr>
        </p:nvSpPr>
        <p:spPr>
          <a:xfrm>
            <a:off x="10823979" y="55741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140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5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2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56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49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07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77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5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4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AD7B2-0FC8-46CF-974E-FEC558199A0C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3A890-CDDA-4061-94E6-0F6F02FEF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68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what-is-motivation-2795378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80" y="605307"/>
            <a:ext cx="10856890" cy="55894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682580" y="4748644"/>
            <a:ext cx="3442611" cy="130925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LECTURE-6</a:t>
            </a:r>
            <a:endParaRPr lang="en-US" dirty="0" smtClean="0"/>
          </a:p>
          <a:p>
            <a:pPr algn="ctr"/>
            <a:r>
              <a:rPr lang="en-US" dirty="0" smtClean="0"/>
              <a:t>MISS </a:t>
            </a:r>
            <a:r>
              <a:rPr lang="en-US" dirty="0" smtClean="0"/>
              <a:t>AQSA FAYYAZ</a:t>
            </a:r>
          </a:p>
          <a:p>
            <a:pPr algn="ctr"/>
            <a:r>
              <a:rPr lang="en-US" sz="2000" dirty="0" smtClean="0"/>
              <a:t>LECTURER- </a:t>
            </a:r>
            <a:r>
              <a:rPr lang="en-US" sz="2000" dirty="0" smtClean="0"/>
              <a:t>PSYCHOLOGY</a:t>
            </a:r>
          </a:p>
          <a:p>
            <a:pPr algn="ctr"/>
            <a:r>
              <a:rPr lang="en-US" sz="2000" dirty="0" smtClean="0"/>
              <a:t>SCIENCE AND HUMANITIES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088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99544" y="1590219"/>
            <a:ext cx="6380050" cy="4295426"/>
          </a:xfrm>
        </p:spPr>
        <p:txBody>
          <a:bodyPr/>
          <a:lstStyle/>
          <a:p>
            <a:pPr marL="50799" indent="0" algn="just">
              <a:buNone/>
            </a:pPr>
            <a:r>
              <a:rPr lang="en-US" sz="2400" i="0" dirty="0">
                <a:solidFill>
                  <a:srgbClr val="000000"/>
                </a:solidFill>
              </a:rPr>
              <a:t>Arnold et al (1991) </a:t>
            </a:r>
          </a:p>
          <a:p>
            <a:pPr marL="50799" indent="0" algn="just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1. Activation</a:t>
            </a:r>
            <a:r>
              <a:rPr lang="en-US" sz="2400" i="0" dirty="0" smtClean="0">
                <a:solidFill>
                  <a:srgbClr val="000000"/>
                </a:solidFill>
              </a:rPr>
              <a:t>: </a:t>
            </a:r>
            <a:r>
              <a:rPr lang="en-US" sz="2400" i="0" dirty="0">
                <a:solidFill>
                  <a:srgbClr val="000000"/>
                </a:solidFill>
              </a:rPr>
              <a:t>involves the decision to initiate a </a:t>
            </a:r>
            <a:r>
              <a:rPr lang="en-US" sz="2400" i="0" dirty="0" smtClean="0">
                <a:solidFill>
                  <a:srgbClr val="000000"/>
                </a:solidFill>
              </a:rPr>
              <a:t>behavior</a:t>
            </a:r>
            <a:endParaRPr lang="en-US" sz="2400" i="0" dirty="0">
              <a:solidFill>
                <a:srgbClr val="000000"/>
              </a:solidFill>
            </a:endParaRPr>
          </a:p>
          <a:p>
            <a:pPr marL="50799" indent="0" algn="just" fontAlgn="base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2. Persistence</a:t>
            </a:r>
            <a:r>
              <a:rPr lang="en-US" sz="2400" i="0" dirty="0">
                <a:solidFill>
                  <a:srgbClr val="000000"/>
                </a:solidFill>
              </a:rPr>
              <a:t> is the continued effort toward a goal even though obstacles may exist. 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marL="50799" indent="0" algn="just" fontAlgn="base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3. Intensity</a:t>
            </a:r>
            <a:r>
              <a:rPr lang="en-US" sz="2400" i="0" dirty="0" smtClean="0">
                <a:solidFill>
                  <a:srgbClr val="000000"/>
                </a:solidFill>
              </a:rPr>
              <a:t> can be seen in the concentration that goes into pursuing a goal. </a:t>
            </a:r>
            <a:r>
              <a:rPr lang="en-US" sz="2400" i="0" dirty="0">
                <a:solidFill>
                  <a:srgbClr val="000000"/>
                </a:solidFill>
              </a:rPr>
              <a:t>It describes how hard a person tries. This is the element most of us focus on when we talk about motivation.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marL="50799" indent="0" algn="l">
              <a:buNone/>
            </a:pPr>
            <a:endParaRPr lang="en-US" i="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834"/>
          <a:stretch/>
        </p:blipFill>
        <p:spPr>
          <a:xfrm>
            <a:off x="7572777" y="1655942"/>
            <a:ext cx="3966693" cy="34569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4361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41211" y="1873554"/>
            <a:ext cx="10230834" cy="3767392"/>
          </a:xfrm>
        </p:spPr>
        <p:txBody>
          <a:bodyPr/>
          <a:lstStyle/>
          <a:p>
            <a:pPr marL="50799" indent="0" algn="just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1. Activation </a:t>
            </a:r>
            <a:r>
              <a:rPr lang="ar-AE" sz="2400" b="1" dirty="0">
                <a:solidFill>
                  <a:srgbClr val="000000"/>
                </a:solidFill>
              </a:rPr>
              <a:t>آغاز </a:t>
            </a:r>
            <a:r>
              <a:rPr lang="en-US" sz="2400" i="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such </a:t>
            </a:r>
            <a:r>
              <a:rPr lang="en-US" sz="2400" dirty="0">
                <a:solidFill>
                  <a:srgbClr val="000000"/>
                </a:solidFill>
              </a:rPr>
              <a:t>as enrolling in a psychology </a:t>
            </a:r>
            <a:r>
              <a:rPr lang="en-US" sz="2400" dirty="0" smtClean="0">
                <a:solidFill>
                  <a:srgbClr val="000000"/>
                </a:solidFill>
              </a:rPr>
              <a:t>class.</a:t>
            </a:r>
            <a:endParaRPr lang="en-US" sz="2400" i="0" dirty="0">
              <a:solidFill>
                <a:srgbClr val="000000"/>
              </a:solidFill>
            </a:endParaRPr>
          </a:p>
          <a:p>
            <a:pPr marL="50799" indent="0" algn="just" fontAlgn="base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2. Persistence </a:t>
            </a:r>
            <a:r>
              <a:rPr lang="ar-AE" sz="2400" b="1" dirty="0" smtClean="0">
                <a:solidFill>
                  <a:srgbClr val="000000"/>
                </a:solidFill>
              </a:rPr>
              <a:t>مسلسل</a:t>
            </a:r>
            <a:r>
              <a:rPr lang="en-US" sz="2400" b="1" dirty="0" smtClean="0">
                <a:solidFill>
                  <a:srgbClr val="000000"/>
                </a:solidFill>
              </a:rPr>
              <a:t> </a:t>
            </a:r>
            <a:r>
              <a:rPr lang="en-US" sz="2400" i="0" dirty="0" smtClean="0">
                <a:solidFill>
                  <a:srgbClr val="000000"/>
                </a:solidFill>
              </a:rPr>
              <a:t>An example of persistence would be taking more psychology courses in order to earn a degree although it requires a significant investment of time, energy and resources.</a:t>
            </a:r>
          </a:p>
          <a:p>
            <a:pPr marL="50799" indent="0" algn="just" fontAlgn="base">
              <a:buNone/>
            </a:pPr>
            <a:r>
              <a:rPr lang="en-US" sz="2400" b="1" dirty="0" smtClean="0">
                <a:solidFill>
                  <a:srgbClr val="000000"/>
                </a:solidFill>
              </a:rPr>
              <a:t>3. Intensity</a:t>
            </a:r>
            <a:r>
              <a:rPr lang="ar-AE" sz="2400" b="1" dirty="0">
                <a:solidFill>
                  <a:srgbClr val="000000"/>
                </a:solidFill>
              </a:rPr>
              <a:t>شدت</a:t>
            </a:r>
            <a:r>
              <a:rPr lang="en-US" sz="2400" i="0" dirty="0" smtClean="0">
                <a:solidFill>
                  <a:srgbClr val="000000"/>
                </a:solidFill>
              </a:rPr>
              <a:t> For example, one student might not put much efforts, while another student will study regularly, participate in discussions and take advantage of research opportunities outside of class.</a:t>
            </a:r>
          </a:p>
          <a:p>
            <a:pPr marL="50799" indent="0" algn="just" fontAlgn="base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 The first student lacks intensity, while the second pursues his educational goals with much greater intensity.</a:t>
            </a:r>
          </a:p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 </a:t>
            </a:r>
          </a:p>
          <a:p>
            <a:pPr marL="50799" indent="0" algn="l">
              <a:buNone/>
            </a:pPr>
            <a:endParaRPr lang="en-US" i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520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-829255" y="1203854"/>
            <a:ext cx="8879600" cy="1093200"/>
          </a:xfrm>
        </p:spPr>
        <p:txBody>
          <a:bodyPr/>
          <a:lstStyle/>
          <a:p>
            <a:pPr marL="50799" indent="0">
              <a:buNone/>
            </a:pPr>
            <a:r>
              <a:rPr lang="en-US" b="1" i="0" dirty="0" smtClean="0">
                <a:solidFill>
                  <a:srgbClr val="000000"/>
                </a:solidFill>
              </a:rPr>
              <a:t>THEORIES OF MOTIVATION</a:t>
            </a:r>
            <a:endParaRPr lang="en-US" b="1" i="0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93443" y="229705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Drive Reduction Theories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Humanistic theories </a:t>
            </a:r>
            <a:endParaRPr lang="en-US" sz="3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36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02575" y="2038946"/>
            <a:ext cx="9999013" cy="2737081"/>
          </a:xfrm>
        </p:spPr>
        <p:txBody>
          <a:bodyPr/>
          <a:lstStyle/>
          <a:p>
            <a:pPr marL="50799" indent="0" algn="just">
              <a:buNone/>
            </a:pPr>
            <a:r>
              <a:rPr lang="en-US" sz="2200" i="0" dirty="0" smtClean="0">
                <a:solidFill>
                  <a:srgbClr val="000000"/>
                </a:solidFill>
              </a:rPr>
              <a:t>Developed by Clark </a:t>
            </a:r>
            <a:r>
              <a:rPr lang="en-US" sz="2200" i="0" dirty="0">
                <a:solidFill>
                  <a:srgbClr val="000000"/>
                </a:solidFill>
              </a:rPr>
              <a:t>L. Hull, the Drive-Reduction </a:t>
            </a:r>
            <a:r>
              <a:rPr lang="en-US" sz="2200" i="0" dirty="0" smtClean="0">
                <a:solidFill>
                  <a:srgbClr val="000000"/>
                </a:solidFill>
              </a:rPr>
              <a:t>Theory states that </a:t>
            </a:r>
            <a:r>
              <a:rPr lang="en-US" sz="2200" i="0" dirty="0">
                <a:solidFill>
                  <a:srgbClr val="000000"/>
                </a:solidFill>
              </a:rPr>
              <a:t> </a:t>
            </a:r>
            <a:r>
              <a:rPr lang="en-US" sz="2200" i="0" dirty="0">
                <a:solidFill>
                  <a:schemeClr val="bg1"/>
                </a:solidFill>
              </a:rPr>
              <a:t>According to the theory, the reduction of drives is the primary force behind </a:t>
            </a:r>
            <a:r>
              <a:rPr lang="en-US" sz="2200" i="0" u="sng" dirty="0">
                <a:solidFill>
                  <a:schemeClr val="bg1"/>
                </a:solidFill>
                <a:hlinkClick r:id="rId2"/>
              </a:rPr>
              <a:t>motivation</a:t>
            </a:r>
            <a:r>
              <a:rPr lang="en-US" sz="2200" i="0" dirty="0" smtClean="0">
                <a:solidFill>
                  <a:schemeClr val="bg1"/>
                </a:solidFill>
              </a:rPr>
              <a:t>. </a:t>
            </a:r>
          </a:p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when </a:t>
            </a:r>
            <a:r>
              <a:rPr lang="en-US" sz="2400" i="0" dirty="0">
                <a:solidFill>
                  <a:srgbClr val="000000"/>
                </a:solidFill>
              </a:rPr>
              <a:t>an organism has a need (such as hunger), the need leads to psychological tension that motivates the organism to act, fulfilling the needs and reducing the tension</a:t>
            </a:r>
            <a:r>
              <a:rPr lang="en-US" sz="2400" i="0" dirty="0" smtClean="0">
                <a:solidFill>
                  <a:srgbClr val="000000"/>
                </a:solidFill>
              </a:rPr>
              <a:t>.</a:t>
            </a:r>
          </a:p>
          <a:p>
            <a:pPr marL="50799" indent="0" algn="just">
              <a:buNone/>
            </a:pPr>
            <a:r>
              <a:rPr lang="en-US" sz="2400" i="0" dirty="0">
                <a:solidFill>
                  <a:srgbClr val="000000"/>
                </a:solidFill>
              </a:rPr>
              <a:t>Example:</a:t>
            </a:r>
          </a:p>
          <a:p>
            <a:pPr marL="50799" indent="0" algn="just">
              <a:buNone/>
            </a:pPr>
            <a:r>
              <a:rPr lang="en-US" sz="2400" i="0" dirty="0">
                <a:solidFill>
                  <a:srgbClr val="000000"/>
                </a:solidFill>
              </a:rPr>
              <a:t>When we're cold, we put on a sweater to address our need for warmth and maintain our body temperature.</a:t>
            </a:r>
          </a:p>
          <a:p>
            <a:pPr marL="50799" indent="0" algn="just">
              <a:buNone/>
            </a:pPr>
            <a:endParaRPr lang="en-US" sz="2400" i="0" dirty="0" smtClean="0">
              <a:solidFill>
                <a:srgbClr val="000000"/>
              </a:solidFill>
            </a:endParaRPr>
          </a:p>
          <a:p>
            <a:pPr marL="50799" indent="0" algn="just">
              <a:buNone/>
            </a:pPr>
            <a:r>
              <a:rPr lang="en-US" sz="2400" i="0" dirty="0">
                <a:solidFill>
                  <a:srgbClr val="000000"/>
                </a:solidFill>
              </a:rPr>
              <a:t> 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2576" y="1454171"/>
            <a:ext cx="48704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0799" indent="0">
              <a:buNone/>
            </a:pPr>
            <a:r>
              <a:rPr lang="en-US" sz="3200" b="1" i="0" u="sng" dirty="0" smtClean="0">
                <a:solidFill>
                  <a:srgbClr val="000000"/>
                </a:solidFill>
              </a:rPr>
              <a:t>DRIVE REDUCTION THEORY</a:t>
            </a:r>
            <a:endParaRPr lang="en-US" sz="3200" b="1" i="0" u="sng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0013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1112"/>
          <a:stretch/>
        </p:blipFill>
        <p:spPr>
          <a:xfrm>
            <a:off x="2286000" y="890588"/>
            <a:ext cx="7620000" cy="45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31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33" t="43752" r="-233" b="-217"/>
          <a:stretch/>
        </p:blipFill>
        <p:spPr>
          <a:xfrm>
            <a:off x="1486303" y="1880907"/>
            <a:ext cx="8572098" cy="35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24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2855" y="1608239"/>
            <a:ext cx="4367645" cy="4643258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35149" y="2208404"/>
            <a:ext cx="6032321" cy="3406785"/>
          </a:xfrm>
        </p:spPr>
        <p:txBody>
          <a:bodyPr/>
          <a:lstStyle/>
          <a:p>
            <a:pPr algn="just"/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Maslow’s model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places motivational 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needs in a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hierarchy 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suggests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before 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sophisticated,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higher-order 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needs can be met,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certain 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needs must be </a:t>
            </a:r>
            <a:r>
              <a:rPr lang="en-US" sz="2400" i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satisfied</a:t>
            </a:r>
            <a:endParaRPr lang="en-US" sz="2400" i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35150" y="1008075"/>
            <a:ext cx="65166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Humanistic Theory – </a:t>
            </a:r>
          </a:p>
          <a:p>
            <a:r>
              <a:rPr lang="en-US" sz="3600" b="1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Maslow’s Hierarchy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83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09393" y="1834917"/>
            <a:ext cx="10488410" cy="4346942"/>
          </a:xfrm>
        </p:spPr>
        <p:txBody>
          <a:bodyPr/>
          <a:lstStyle/>
          <a:p>
            <a:pPr algn="just"/>
            <a:r>
              <a:rPr lang="en-US" sz="2400" b="1" i="0" dirty="0">
                <a:solidFill>
                  <a:srgbClr val="000000"/>
                </a:solidFill>
              </a:rPr>
              <a:t>The basic needs are primary drives</a:t>
            </a:r>
            <a:r>
              <a:rPr lang="en-US" sz="2400" i="0" dirty="0">
                <a:solidFill>
                  <a:srgbClr val="000000"/>
                </a:solidFill>
              </a:rPr>
              <a:t>: needs for water, food, sleep, sex, and the like. 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algn="just"/>
            <a:r>
              <a:rPr lang="en-US" sz="2400" i="0" dirty="0" smtClean="0">
                <a:solidFill>
                  <a:srgbClr val="000000"/>
                </a:solidFill>
              </a:rPr>
              <a:t>To </a:t>
            </a:r>
            <a:r>
              <a:rPr lang="en-US" sz="2400" i="0" dirty="0">
                <a:solidFill>
                  <a:srgbClr val="000000"/>
                </a:solidFill>
              </a:rPr>
              <a:t>move up the hierarchy, a person must first meet these basic physiological needs. Safety needs come next in the hierarchy; Maslow suggests that people need a safe, secure environment in </a:t>
            </a:r>
            <a:r>
              <a:rPr lang="en-US" sz="2400" i="0" dirty="0" smtClean="0">
                <a:solidFill>
                  <a:srgbClr val="000000"/>
                </a:solidFill>
              </a:rPr>
              <a:t>order </a:t>
            </a:r>
            <a:r>
              <a:rPr lang="en-US" sz="2400" i="0" dirty="0">
                <a:solidFill>
                  <a:srgbClr val="000000"/>
                </a:solidFill>
              </a:rPr>
              <a:t>to function effectively. Physiological and safety needs compose the lower-order needs</a:t>
            </a:r>
            <a:r>
              <a:rPr lang="en-US" sz="2400" i="0" dirty="0" smtClean="0">
                <a:solidFill>
                  <a:srgbClr val="000000"/>
                </a:solidFill>
              </a:rPr>
              <a:t>.</a:t>
            </a:r>
          </a:p>
          <a:p>
            <a:pPr algn="just"/>
            <a:endParaRPr lang="en-US" sz="2400" i="0" dirty="0" smtClean="0">
              <a:solidFill>
                <a:srgbClr val="000000"/>
              </a:solidFill>
            </a:endParaRPr>
          </a:p>
          <a:p>
            <a:pPr algn="just"/>
            <a:r>
              <a:rPr lang="en-US" sz="2400" i="0" dirty="0">
                <a:solidFill>
                  <a:srgbClr val="000000"/>
                </a:solidFill>
              </a:rPr>
              <a:t>Only after meeting the basic lower-order needs can a person consider fulfilling </a:t>
            </a:r>
            <a:r>
              <a:rPr lang="en-US" sz="2400" i="0" dirty="0" smtClean="0">
                <a:solidFill>
                  <a:srgbClr val="000000"/>
                </a:solidFill>
              </a:rPr>
              <a:t>Higher </a:t>
            </a:r>
            <a:r>
              <a:rPr lang="en-US" sz="2400" i="0" dirty="0">
                <a:solidFill>
                  <a:srgbClr val="000000"/>
                </a:solidFill>
              </a:rPr>
              <a:t>order needs, such as the needs for love and a sense of belonging, esteem, and self-actualization. Love and belongingness needs include the needs to obtain and give affection and to be a contributing member of some group or society. After fulfilling these needs, a person strives for esteem.</a:t>
            </a:r>
          </a:p>
          <a:p>
            <a:pPr algn="just"/>
            <a:endParaRPr lang="en-US" sz="2400" i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09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87420" y="1422795"/>
            <a:ext cx="10939172" cy="4797701"/>
          </a:xfrm>
        </p:spPr>
        <p:txBody>
          <a:bodyPr/>
          <a:lstStyle/>
          <a:p>
            <a:pPr algn="just"/>
            <a:r>
              <a:rPr lang="en-US" sz="2400" i="0" dirty="0" smtClean="0">
                <a:solidFill>
                  <a:srgbClr val="000000"/>
                </a:solidFill>
              </a:rPr>
              <a:t>In </a:t>
            </a:r>
            <a:r>
              <a:rPr lang="en-US" sz="2400" i="0" dirty="0">
                <a:solidFill>
                  <a:srgbClr val="000000"/>
                </a:solidFill>
              </a:rPr>
              <a:t>Maslow’s thinking, esteem relates to the need to develop a sense of self-worth by recognizing that others know and value one’s competence.</a:t>
            </a:r>
          </a:p>
          <a:p>
            <a:pPr algn="just"/>
            <a:endParaRPr lang="en-US" sz="2400" i="0" dirty="0">
              <a:solidFill>
                <a:srgbClr val="000000"/>
              </a:solidFill>
            </a:endParaRPr>
          </a:p>
          <a:p>
            <a:pPr algn="just"/>
            <a:r>
              <a:rPr lang="en-US" sz="2400" i="0" dirty="0">
                <a:solidFill>
                  <a:srgbClr val="000000"/>
                </a:solidFill>
              </a:rPr>
              <a:t>Once these four sets of needs are fulfilled—no easy task—a person is able to strive for </a:t>
            </a:r>
            <a:r>
              <a:rPr lang="en-US" sz="2400" i="0" dirty="0" smtClean="0">
                <a:solidFill>
                  <a:srgbClr val="000000"/>
                </a:solidFill>
              </a:rPr>
              <a:t>the highest-level </a:t>
            </a:r>
            <a:r>
              <a:rPr lang="en-US" sz="2400" i="0" dirty="0">
                <a:solidFill>
                  <a:srgbClr val="000000"/>
                </a:solidFill>
              </a:rPr>
              <a:t>need, self-actualization. 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algn="just"/>
            <a:r>
              <a:rPr lang="en-US" sz="2400" b="1" i="0" dirty="0" smtClean="0">
                <a:solidFill>
                  <a:srgbClr val="000000"/>
                </a:solidFill>
              </a:rPr>
              <a:t>Self-actualization </a:t>
            </a:r>
            <a:r>
              <a:rPr lang="en-US" sz="2400" i="0" dirty="0">
                <a:solidFill>
                  <a:srgbClr val="000000"/>
                </a:solidFill>
              </a:rPr>
              <a:t>is a state of self-fulfillment in 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which people </a:t>
            </a:r>
            <a:r>
              <a:rPr lang="en-US" sz="2400" i="0" dirty="0">
                <a:solidFill>
                  <a:srgbClr val="000000"/>
                </a:solidFill>
              </a:rPr>
              <a:t>realize their highest potentials in their </a:t>
            </a:r>
            <a:endParaRPr lang="en-US" sz="2400" i="0" dirty="0" smtClean="0">
              <a:solidFill>
                <a:srgbClr val="000000"/>
              </a:solidFill>
            </a:endParaRPr>
          </a:p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own </a:t>
            </a:r>
            <a:r>
              <a:rPr lang="en-US" sz="2400" i="0" dirty="0">
                <a:solidFill>
                  <a:srgbClr val="000000"/>
                </a:solidFill>
              </a:rPr>
              <a:t>unique way</a:t>
            </a:r>
            <a:r>
              <a:rPr lang="en-US" sz="2400" i="0" dirty="0" smtClean="0">
                <a:solidFill>
                  <a:srgbClr val="000000"/>
                </a:solidFill>
              </a:rPr>
              <a:t>.</a:t>
            </a:r>
            <a:endParaRPr lang="en-US" sz="2400" i="0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330" y="3221181"/>
            <a:ext cx="4121342" cy="31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409575"/>
            <a:ext cx="7143750" cy="4548791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5091672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96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EXAMS</a:t>
            </a:r>
            <a:endParaRPr lang="en-US" sz="96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93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-946419" y="1301400"/>
            <a:ext cx="8879600" cy="1093200"/>
          </a:xfrm>
        </p:spPr>
        <p:txBody>
          <a:bodyPr/>
          <a:lstStyle/>
          <a:p>
            <a:pPr marL="50799" indent="0">
              <a:buNone/>
            </a:pPr>
            <a:r>
              <a:rPr lang="en-US" b="1" i="0" dirty="0" smtClean="0">
                <a:solidFill>
                  <a:schemeClr val="tx2">
                    <a:lumMod val="10000"/>
                  </a:schemeClr>
                </a:solidFill>
              </a:rPr>
              <a:t>LEARNING OUTCOMES</a:t>
            </a:r>
          </a:p>
          <a:p>
            <a:endParaRPr 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1115025" y="2281771"/>
            <a:ext cx="9309820" cy="325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585" indent="-609585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2">
                  <a:lumMod val="10000"/>
                </a:schemeClr>
              </a:solidFill>
            </a:endParaRPr>
          </a:p>
          <a:p>
            <a:pPr marL="609585" indent="-609585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>
                    <a:lumMod val="10000"/>
                  </a:schemeClr>
                </a:solidFill>
              </a:rPr>
              <a:t>Understanding the definition 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and nature of Motivation.</a:t>
            </a:r>
          </a:p>
          <a:p>
            <a:pPr marL="609585" indent="-609585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>
                    <a:lumMod val="10000"/>
                  </a:schemeClr>
                </a:solidFill>
              </a:rPr>
              <a:t>Types of motivation</a:t>
            </a:r>
          </a:p>
          <a:p>
            <a:pPr marL="609585" indent="-609585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>
                    <a:lumMod val="10000"/>
                  </a:schemeClr>
                </a:solidFill>
              </a:rPr>
              <a:t>Theories of motivation</a:t>
            </a:r>
          </a:p>
          <a:p>
            <a:pPr marL="609585" indent="-609585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>
                    <a:lumMod val="10000"/>
                  </a:schemeClr>
                </a:solidFill>
              </a:rPr>
              <a:t>Tips for finding motivation</a:t>
            </a:r>
          </a:p>
          <a:p>
            <a:pPr marL="609585" indent="-609585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2">
                  <a:lumMod val="10000"/>
                </a:schemeClr>
              </a:solidFill>
            </a:endParaRPr>
          </a:p>
          <a:p>
            <a:pPr algn="ctr"/>
            <a:endParaRPr lang="en-US" sz="3733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959" y="3888741"/>
            <a:ext cx="3271448" cy="21809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1480" y="625679"/>
            <a:ext cx="3466290" cy="192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1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718" y="860829"/>
            <a:ext cx="3226939" cy="54657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99544" y="2015222"/>
            <a:ext cx="8337639" cy="3947696"/>
          </a:xfrm>
        </p:spPr>
        <p:txBody>
          <a:bodyPr/>
          <a:lstStyle/>
          <a:p>
            <a:pPr algn="just" fontAlgn="base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Adjust your goals to focus on things that really matter to you</a:t>
            </a:r>
          </a:p>
          <a:p>
            <a:pPr algn="just" fontAlgn="base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If you're tackling something that is just too big or too overwhelming, break it up into smaller steps and try setting your sights on achieving that first step toward progress</a:t>
            </a:r>
          </a:p>
          <a:p>
            <a:pPr algn="just" fontAlgn="base"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rgbClr val="000000"/>
                </a:solidFill>
              </a:rPr>
              <a:t>Remind </a:t>
            </a:r>
            <a:r>
              <a:rPr lang="en-US" sz="2400" dirty="0">
                <a:solidFill>
                  <a:srgbClr val="000000"/>
                </a:solidFill>
              </a:rPr>
              <a:t>yourself about what you achieved in the past and </a:t>
            </a:r>
            <a:r>
              <a:rPr lang="en-US" sz="2400" dirty="0" smtClean="0">
                <a:solidFill>
                  <a:srgbClr val="000000"/>
                </a:solidFill>
              </a:rPr>
              <a:t>what/ </a:t>
            </a:r>
            <a:r>
              <a:rPr lang="en-US" sz="2400" dirty="0">
                <a:solidFill>
                  <a:srgbClr val="000000"/>
                </a:solidFill>
              </a:rPr>
              <a:t>where your strengths lie</a:t>
            </a:r>
          </a:p>
          <a:p>
            <a:pPr algn="just" fontAlgn="base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If there are things you feel insecure about, try working on making improvements in those areas so that you feel more skilled and capable.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85175" y="104770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Tips For Finding Motivation</a:t>
            </a:r>
            <a:endParaRPr lang="en-US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36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769" y="1111827"/>
            <a:ext cx="8439295" cy="4413467"/>
          </a:xfrm>
        </p:spPr>
      </p:pic>
    </p:spTree>
    <p:extLst>
      <p:ext uri="{BB962C8B-B14F-4D97-AF65-F5344CB8AC3E}">
        <p14:creationId xmlns:p14="http://schemas.microsoft.com/office/powerpoint/2010/main" val="626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73355" y="1125397"/>
            <a:ext cx="3250915" cy="1093200"/>
          </a:xfrm>
        </p:spPr>
        <p:txBody>
          <a:bodyPr/>
          <a:lstStyle/>
          <a:p>
            <a:pPr marL="50799" indent="0">
              <a:buNone/>
            </a:pPr>
            <a:r>
              <a:rPr lang="en-US" b="1" i="0" dirty="0" smtClean="0">
                <a:solidFill>
                  <a:srgbClr val="000000"/>
                </a:solidFill>
              </a:rPr>
              <a:t>MOTIVATION</a:t>
            </a:r>
          </a:p>
          <a:p>
            <a:endParaRPr 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1115023" y="2050224"/>
            <a:ext cx="104405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</a:rPr>
              <a:t>Many people know motivation as a </a:t>
            </a:r>
            <a:r>
              <a:rPr lang="en-US" sz="2400" b="1" dirty="0">
                <a:solidFill>
                  <a:srgbClr val="000000"/>
                </a:solidFill>
              </a:rPr>
              <a:t>driving </a:t>
            </a:r>
            <a:r>
              <a:rPr lang="en-US" sz="2400" b="1" dirty="0" smtClean="0">
                <a:solidFill>
                  <a:srgbClr val="000000"/>
                </a:solidFill>
              </a:rPr>
              <a:t>force /Reasoning </a:t>
            </a:r>
            <a:r>
              <a:rPr lang="en-US" sz="2400" dirty="0">
                <a:solidFill>
                  <a:srgbClr val="000000"/>
                </a:solidFill>
              </a:rPr>
              <a:t>behind an action</a:t>
            </a:r>
            <a:r>
              <a:rPr lang="en-US" sz="2400" dirty="0" smtClean="0">
                <a:solidFill>
                  <a:srgbClr val="000000"/>
                </a:solidFill>
              </a:rPr>
              <a:t>.</a:t>
            </a: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r>
              <a:rPr lang="en-US" sz="2400" dirty="0" smtClean="0">
                <a:solidFill>
                  <a:srgbClr val="000000"/>
                </a:solidFill>
              </a:rPr>
              <a:t>The </a:t>
            </a:r>
            <a:r>
              <a:rPr lang="en-US" sz="2400" dirty="0">
                <a:solidFill>
                  <a:srgbClr val="000000"/>
                </a:solidFill>
              </a:rPr>
              <a:t>term ‘motivation’ is derived from the word ‘</a:t>
            </a:r>
            <a:r>
              <a:rPr lang="en-US" sz="2400" dirty="0" smtClean="0">
                <a:solidFill>
                  <a:srgbClr val="000000"/>
                </a:solidFill>
              </a:rPr>
              <a:t>motive ’. </a:t>
            </a:r>
          </a:p>
          <a:p>
            <a:pPr algn="just"/>
            <a:r>
              <a:rPr lang="en-US" sz="2400" dirty="0" smtClean="0">
                <a:solidFill>
                  <a:srgbClr val="000000"/>
                </a:solidFill>
              </a:rPr>
              <a:t>Motive </a:t>
            </a:r>
            <a:r>
              <a:rPr lang="en-US" sz="2400" dirty="0">
                <a:solidFill>
                  <a:srgbClr val="000000"/>
                </a:solidFill>
              </a:rPr>
              <a:t>may be defined as needs, wants, drives </a:t>
            </a:r>
            <a:r>
              <a:rPr lang="en-US" sz="2400" dirty="0" smtClean="0">
                <a:solidFill>
                  <a:srgbClr val="000000"/>
                </a:solidFill>
              </a:rPr>
              <a:t>within </a:t>
            </a:r>
            <a:r>
              <a:rPr lang="en-US" sz="2400" dirty="0">
                <a:solidFill>
                  <a:srgbClr val="000000"/>
                </a:solidFill>
              </a:rPr>
              <a:t>the </a:t>
            </a:r>
            <a:r>
              <a:rPr lang="en-US" sz="2400" dirty="0" smtClean="0">
                <a:solidFill>
                  <a:srgbClr val="000000"/>
                </a:solidFill>
              </a:rPr>
              <a:t>individual</a:t>
            </a:r>
          </a:p>
          <a:p>
            <a:pPr algn="just"/>
            <a:endParaRPr lang="en-US" sz="2400" dirty="0">
              <a:solidFill>
                <a:srgbClr val="000000"/>
              </a:solidFill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</a:endParaRPr>
          </a:p>
          <a:p>
            <a:pPr algn="just"/>
            <a:endParaRPr lang="en-US" sz="2400" dirty="0" smtClean="0">
              <a:solidFill>
                <a:srgbClr val="000000"/>
              </a:solidFill>
            </a:endParaRPr>
          </a:p>
          <a:p>
            <a:pPr algn="ctr"/>
            <a:endParaRPr lang="en-US" sz="24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019" y="3949017"/>
            <a:ext cx="3360228" cy="22963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0254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030309" y="1809159"/>
            <a:ext cx="10406130" cy="3419663"/>
          </a:xfrm>
        </p:spPr>
        <p:txBody>
          <a:bodyPr/>
          <a:lstStyle/>
          <a:p>
            <a:pPr marL="50799" indent="0" algn="just">
              <a:buNone/>
            </a:pPr>
            <a:r>
              <a:rPr lang="en-US" sz="2800" i="0" dirty="0">
                <a:solidFill>
                  <a:srgbClr val="000000"/>
                </a:solidFill>
              </a:rPr>
              <a:t>A motivation is a condition that energizes behavior and gives it direction. </a:t>
            </a:r>
          </a:p>
          <a:p>
            <a:pPr marL="50799" indent="0" algn="just">
              <a:buNone/>
            </a:pPr>
            <a:endParaRPr lang="en-US" sz="1200" i="0" dirty="0" smtClean="0">
              <a:solidFill>
                <a:srgbClr val="000000"/>
              </a:solidFill>
            </a:endParaRPr>
          </a:p>
          <a:p>
            <a:pPr marL="50799" indent="0" algn="just">
              <a:buNone/>
            </a:pPr>
            <a:r>
              <a:rPr lang="en-US" sz="2800" i="0" dirty="0" smtClean="0">
                <a:solidFill>
                  <a:srgbClr val="000000"/>
                </a:solidFill>
              </a:rPr>
              <a:t>Motivation </a:t>
            </a:r>
            <a:r>
              <a:rPr lang="en-US" sz="2800" i="0" dirty="0">
                <a:solidFill>
                  <a:srgbClr val="000000"/>
                </a:solidFill>
              </a:rPr>
              <a:t>is the process that </a:t>
            </a:r>
            <a:r>
              <a:rPr lang="en-US" sz="2800" b="1" i="0" u="sng" dirty="0">
                <a:solidFill>
                  <a:srgbClr val="000000"/>
                </a:solidFill>
              </a:rPr>
              <a:t>initiates, guides, and maintains goal-oriented behaviors.</a:t>
            </a:r>
            <a:r>
              <a:rPr lang="en-US" sz="2800" i="0" dirty="0">
                <a:solidFill>
                  <a:srgbClr val="000000"/>
                </a:solidFill>
              </a:rPr>
              <a:t> It is what causes you to act, whether it is getting a glass of </a:t>
            </a:r>
            <a:r>
              <a:rPr lang="en-US" sz="2800" i="0" dirty="0" smtClean="0">
                <a:solidFill>
                  <a:srgbClr val="000000"/>
                </a:solidFill>
              </a:rPr>
              <a:t>water (goal) </a:t>
            </a:r>
            <a:r>
              <a:rPr lang="en-US" sz="2800" i="0" dirty="0">
                <a:solidFill>
                  <a:srgbClr val="000000"/>
                </a:solidFill>
              </a:rPr>
              <a:t>to reduce </a:t>
            </a:r>
            <a:r>
              <a:rPr lang="en-US" sz="2800" i="0" dirty="0" smtClean="0">
                <a:solidFill>
                  <a:srgbClr val="000000"/>
                </a:solidFill>
              </a:rPr>
              <a:t>thirst (drive) </a:t>
            </a:r>
            <a:r>
              <a:rPr lang="en-US" sz="2800" i="0" dirty="0">
                <a:solidFill>
                  <a:srgbClr val="000000"/>
                </a:solidFill>
              </a:rPr>
              <a:t>or reading a book to gain knowledge.</a:t>
            </a:r>
          </a:p>
          <a:p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21009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60172" y="1932534"/>
            <a:ext cx="8879600" cy="1093200"/>
          </a:xfrm>
        </p:spPr>
        <p:txBody>
          <a:bodyPr/>
          <a:lstStyle/>
          <a:p>
            <a:pPr marL="50799" indent="0" algn="l">
              <a:buNone/>
            </a:pPr>
            <a:r>
              <a:rPr lang="en-US" sz="3200" i="0" dirty="0">
                <a:solidFill>
                  <a:srgbClr val="000000"/>
                </a:solidFill>
              </a:rPr>
              <a:t>Based on </a:t>
            </a:r>
            <a:r>
              <a:rPr lang="en-US" sz="3200" i="0" dirty="0" smtClean="0">
                <a:solidFill>
                  <a:srgbClr val="000000"/>
                </a:solidFill>
              </a:rPr>
              <a:t>motives</a:t>
            </a:r>
            <a:endParaRPr lang="en-US" sz="3200" i="0" dirty="0">
              <a:solidFill>
                <a:srgbClr val="000000"/>
              </a:solidFill>
            </a:endParaRPr>
          </a:p>
          <a:p>
            <a:pPr marL="50799" indent="0" algn="l">
              <a:buNone/>
            </a:pPr>
            <a:r>
              <a:rPr lang="en-US" sz="3200" i="0" dirty="0">
                <a:solidFill>
                  <a:srgbClr val="000000"/>
                </a:solidFill>
              </a:rPr>
              <a:t>Goal directed behavior</a:t>
            </a:r>
          </a:p>
          <a:p>
            <a:pPr marL="50799" indent="0" algn="l">
              <a:buNone/>
            </a:pPr>
            <a:r>
              <a:rPr lang="en-US" sz="3200" i="0" dirty="0">
                <a:solidFill>
                  <a:srgbClr val="000000"/>
                </a:solidFill>
              </a:rPr>
              <a:t>Related to satisfaction 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63958" y="106341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0000"/>
                </a:solidFill>
                <a:latin typeface="+mn-lt"/>
              </a:rPr>
              <a:t>NATURE OF MOTIVATION</a:t>
            </a:r>
            <a:endParaRPr lang="en-US" b="1" dirty="0">
              <a:solidFill>
                <a:srgbClr val="0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218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739" y="2237234"/>
            <a:ext cx="9436111" cy="2927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8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97229" y="1996656"/>
            <a:ext cx="10482329" cy="3870151"/>
          </a:xfrm>
        </p:spPr>
        <p:txBody>
          <a:bodyPr/>
          <a:lstStyle/>
          <a:p>
            <a:pPr marL="565149" lvl="1" indent="-514350" algn="just">
              <a:spcBef>
                <a:spcPts val="800"/>
              </a:spcBef>
              <a:buFont typeface="Arial" panose="020B0604020202020204" pitchFamily="34" charset="0"/>
              <a:buAutoNum type="arabicPeriod"/>
            </a:pPr>
            <a:r>
              <a:rPr lang="en-US" sz="2400" i="0" u="sng" dirty="0" smtClean="0">
                <a:solidFill>
                  <a:srgbClr val="000000"/>
                </a:solidFill>
              </a:rPr>
              <a:t>Extrinsic </a:t>
            </a:r>
            <a:r>
              <a:rPr lang="en-US" sz="2400" i="0" u="sng" dirty="0">
                <a:solidFill>
                  <a:srgbClr val="000000"/>
                </a:solidFill>
              </a:rPr>
              <a:t>motivations</a:t>
            </a:r>
            <a:r>
              <a:rPr lang="en-US" sz="2400" i="0" dirty="0">
                <a:solidFill>
                  <a:srgbClr val="000000"/>
                </a:solidFill>
              </a:rPr>
              <a:t> </a:t>
            </a:r>
            <a:r>
              <a:rPr lang="en-US" sz="2400" i="0" dirty="0" smtClean="0">
                <a:solidFill>
                  <a:srgbClr val="000000"/>
                </a:solidFill>
              </a:rPr>
              <a:t>is </a:t>
            </a:r>
            <a:r>
              <a:rPr lang="en-US" sz="2400" i="0" dirty="0">
                <a:solidFill>
                  <a:srgbClr val="000000"/>
                </a:solidFill>
              </a:rPr>
              <a:t>reward-driven behavior. A desire to perform a behavior to obtain an </a:t>
            </a:r>
            <a:r>
              <a:rPr lang="en-US" sz="2400" b="1" i="0" dirty="0">
                <a:solidFill>
                  <a:srgbClr val="000000"/>
                </a:solidFill>
              </a:rPr>
              <a:t>external reward or avoid  </a:t>
            </a:r>
            <a:r>
              <a:rPr lang="en-US" sz="2400" b="1" i="0" dirty="0" smtClean="0">
                <a:solidFill>
                  <a:srgbClr val="000000"/>
                </a:solidFill>
              </a:rPr>
              <a:t>punishment</a:t>
            </a:r>
            <a:endParaRPr lang="en-US" sz="2400" b="1" i="0" dirty="0">
              <a:solidFill>
                <a:srgbClr val="000000"/>
              </a:solidFill>
            </a:endParaRPr>
          </a:p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Examples are:</a:t>
            </a:r>
            <a:endParaRPr lang="en-US" sz="2400" i="0" dirty="0">
              <a:solidFill>
                <a:srgbClr val="000000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competing in sports for trophies.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completing work for money.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customer loyalty discounts.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buy one, get one free </a:t>
            </a:r>
            <a:r>
              <a:rPr lang="en-US" sz="2400" dirty="0" smtClean="0">
                <a:solidFill>
                  <a:srgbClr val="000000"/>
                </a:solidFill>
              </a:rPr>
              <a:t>sales.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Times New Roman" panose="02020603050405020304" pitchFamily="18" charset="0"/>
              </a:rPr>
              <a:t>Helping other because you hope for </a:t>
            </a:r>
            <a:r>
              <a:rPr lang="en-US" sz="24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praise.</a:t>
            </a:r>
            <a:endParaRPr lang="en-US" sz="2400" dirty="0">
              <a:solidFill>
                <a:srgbClr val="000000"/>
              </a:solidFill>
            </a:endParaRPr>
          </a:p>
          <a:p>
            <a:pPr marL="565149" indent="-514350" algn="just">
              <a:buAutoNum type="arabicPeriod"/>
            </a:pPr>
            <a:endParaRPr lang="en-US" sz="2400" i="0" dirty="0" smtClean="0">
              <a:solidFill>
                <a:srgbClr val="000000"/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63958" y="1333876"/>
            <a:ext cx="10515600" cy="7782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0000"/>
                </a:solidFill>
                <a:latin typeface="+mn-lt"/>
              </a:rPr>
              <a:t>TYPES OF MOTIVATION</a:t>
            </a:r>
            <a:endParaRPr lang="en-US" b="1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0049"/>
          <a:stretch/>
        </p:blipFill>
        <p:spPr>
          <a:xfrm>
            <a:off x="7605646" y="3360313"/>
            <a:ext cx="4386732" cy="304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885" y="0"/>
            <a:ext cx="2026115" cy="202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13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15454" y="1667493"/>
            <a:ext cx="10179318" cy="1075707"/>
          </a:xfrm>
        </p:spPr>
        <p:txBody>
          <a:bodyPr/>
          <a:lstStyle/>
          <a:p>
            <a:pPr marL="50799" indent="0" algn="just"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2. </a:t>
            </a:r>
            <a:r>
              <a:rPr lang="en-US" sz="2400" i="0" u="sng" dirty="0" smtClean="0">
                <a:solidFill>
                  <a:srgbClr val="000000"/>
                </a:solidFill>
              </a:rPr>
              <a:t>Intrinsic motivations</a:t>
            </a:r>
            <a:r>
              <a:rPr lang="en-US" sz="2400" i="0" dirty="0" smtClean="0">
                <a:solidFill>
                  <a:srgbClr val="000000"/>
                </a:solidFill>
              </a:rPr>
              <a:t>: are </a:t>
            </a:r>
            <a:r>
              <a:rPr lang="en-US" sz="2400" i="0" dirty="0">
                <a:solidFill>
                  <a:srgbClr val="000000"/>
                </a:solidFill>
              </a:rPr>
              <a:t>those that arise from within the </a:t>
            </a:r>
            <a:r>
              <a:rPr lang="en-US" sz="2400" i="0" dirty="0" smtClean="0">
                <a:solidFill>
                  <a:srgbClr val="000000"/>
                </a:solidFill>
              </a:rPr>
              <a:t>individual</a:t>
            </a:r>
            <a:r>
              <a:rPr lang="en-US" sz="2400" i="0" dirty="0">
                <a:solidFill>
                  <a:srgbClr val="000000"/>
                </a:solidFill>
              </a:rPr>
              <a:t> </a:t>
            </a:r>
            <a:r>
              <a:rPr lang="en-US" sz="2400" i="0" dirty="0" smtClean="0">
                <a:solidFill>
                  <a:srgbClr val="000000"/>
                </a:solidFill>
              </a:rPr>
              <a:t>OR</a:t>
            </a:r>
          </a:p>
          <a:p>
            <a:pPr marL="50799" lvl="1" indent="0" algn="just">
              <a:spcBef>
                <a:spcPts val="800"/>
              </a:spcBef>
              <a:buNone/>
            </a:pPr>
            <a:r>
              <a:rPr lang="en-US" sz="2400" i="0" dirty="0">
                <a:solidFill>
                  <a:srgbClr val="000000"/>
                </a:solidFill>
              </a:rPr>
              <a:t>A desire to perform a behavior originates within </a:t>
            </a:r>
            <a:r>
              <a:rPr lang="en-US" sz="2400" i="0" dirty="0" smtClean="0">
                <a:solidFill>
                  <a:srgbClr val="000000"/>
                </a:solidFill>
              </a:rPr>
              <a:t>the individual</a:t>
            </a:r>
          </a:p>
          <a:p>
            <a:pPr marL="50799" lvl="1" indent="0" algn="just">
              <a:spcBef>
                <a:spcPts val="800"/>
              </a:spcBef>
              <a:buNone/>
            </a:pPr>
            <a:endParaRPr lang="en-US" sz="2400" i="0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538"/>
          <a:stretch/>
        </p:blipFill>
        <p:spPr>
          <a:xfrm>
            <a:off x="7848198" y="3246093"/>
            <a:ext cx="4343802" cy="304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 Placeholder 1"/>
          <p:cNvSpPr txBox="1">
            <a:spLocks/>
          </p:cNvSpPr>
          <p:nvPr/>
        </p:nvSpPr>
        <p:spPr>
          <a:xfrm>
            <a:off x="986665" y="1779727"/>
            <a:ext cx="6732744" cy="42310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558786" algn="ctr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○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558786" algn="ctr" defTabSz="914400" rtl="0" eaLnBrk="1" latinLnBrk="0" hangingPunct="1">
              <a:lnSpc>
                <a:spcPct val="90000"/>
              </a:lnSpc>
              <a:spcBef>
                <a:spcPts val="1333"/>
              </a:spcBef>
              <a:spcAft>
                <a:spcPts val="1333"/>
              </a:spcAft>
              <a:buSzPts val="3000"/>
              <a:buFont typeface="Arial" panose="020B0604020202020204" pitchFamily="34" charset="0"/>
              <a:buChar char="◦"/>
              <a:defRPr sz="4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799" lvl="1" indent="0" algn="just">
              <a:spcBef>
                <a:spcPts val="800"/>
              </a:spcBef>
              <a:buFont typeface="Arial" panose="020B0604020202020204" pitchFamily="34" charset="0"/>
              <a:buNone/>
            </a:pPr>
            <a:endParaRPr lang="en-US" sz="2400" i="0" dirty="0" smtClean="0">
              <a:solidFill>
                <a:srgbClr val="000000"/>
              </a:solidFill>
            </a:endParaRPr>
          </a:p>
          <a:p>
            <a:pPr marL="50799" lvl="1" indent="0" algn="just">
              <a:spcBef>
                <a:spcPts val="800"/>
              </a:spcBef>
              <a:buFont typeface="Arial" panose="020B0604020202020204" pitchFamily="34" charset="0"/>
              <a:buNone/>
            </a:pPr>
            <a:endParaRPr lang="en-US" sz="2400" i="0" dirty="0" smtClean="0">
              <a:solidFill>
                <a:srgbClr val="000000"/>
              </a:solidFill>
            </a:endParaRPr>
          </a:p>
          <a:p>
            <a:pPr marL="50799" lvl="1" indent="0" algn="just">
              <a:spcBef>
                <a:spcPts val="800"/>
              </a:spcBef>
              <a:buFont typeface="Arial" panose="020B0604020202020204" pitchFamily="34" charset="0"/>
              <a:buNone/>
            </a:pPr>
            <a:r>
              <a:rPr lang="en-US" sz="2400" i="0" dirty="0" smtClean="0">
                <a:solidFill>
                  <a:srgbClr val="000000"/>
                </a:solidFill>
              </a:rPr>
              <a:t>For example:</a:t>
            </a:r>
          </a:p>
          <a:p>
            <a:pPr marL="393699" lvl="1" indent="-342900" algn="just">
              <a:spcBef>
                <a:spcPts val="800"/>
              </a:spcBef>
            </a:pPr>
            <a:r>
              <a:rPr lang="en-US" sz="2400" dirty="0" smtClean="0">
                <a:solidFill>
                  <a:srgbClr val="000000"/>
                </a:solidFill>
              </a:rPr>
              <a:t>Doing a complicated cross-word puzzle purely for the personal gratification of solving a problem.</a:t>
            </a:r>
          </a:p>
          <a:p>
            <a:pPr marL="393699" lvl="1" indent="-342900" algn="just">
              <a:spcBef>
                <a:spcPts val="800"/>
              </a:spcBef>
            </a:pPr>
            <a:r>
              <a:rPr lang="en-US" sz="24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Learning new language because you like experiencing new  things.</a:t>
            </a:r>
          </a:p>
          <a:p>
            <a:pPr marL="393699" lvl="1" indent="-342900" algn="just">
              <a:spcBef>
                <a:spcPts val="800"/>
              </a:spcBef>
            </a:pPr>
            <a:r>
              <a:rPr lang="en-US" sz="2400" dirty="0" smtClean="0">
                <a:solidFill>
                  <a:srgbClr val="000000"/>
                </a:solidFill>
              </a:rPr>
              <a:t>Taking on more responsibility at work because you enjoy being challenged &amp; feeling accomplished.</a:t>
            </a:r>
          </a:p>
          <a:p>
            <a:pPr marL="393699" lvl="1" indent="-342900" algn="just">
              <a:spcBef>
                <a:spcPts val="800"/>
              </a:spcBef>
            </a:pPr>
            <a:endParaRPr lang="en-US" sz="2400" dirty="0" smtClean="0">
              <a:solidFill>
                <a:srgbClr val="000000"/>
              </a:solidFill>
            </a:endParaRPr>
          </a:p>
          <a:p>
            <a:pPr marL="50799" indent="0" algn="l">
              <a:buFont typeface="Arial" panose="020B0604020202020204" pitchFamily="34" charset="0"/>
              <a:buNone/>
            </a:pPr>
            <a:endParaRPr lang="en-US" i="0" dirty="0" smtClean="0">
              <a:solidFill>
                <a:srgbClr val="000000"/>
              </a:solidFill>
            </a:endParaRPr>
          </a:p>
          <a:p>
            <a:endParaRPr lang="en-US" i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31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440"/>
          <a:stretch/>
        </p:blipFill>
        <p:spPr>
          <a:xfrm>
            <a:off x="1227469" y="978795"/>
            <a:ext cx="10028666" cy="49326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8652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566</TotalTime>
  <Words>867</Words>
  <Application>Microsoft Office PowerPoint</Application>
  <PresentationFormat>Widescreen</PresentationFormat>
  <Paragraphs>81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Arial Rounded MT Bold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EXAMS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uzma Fayyaz</dc:creator>
  <cp:lastModifiedBy>Fast</cp:lastModifiedBy>
  <cp:revision>33</cp:revision>
  <dcterms:created xsi:type="dcterms:W3CDTF">2022-03-01T15:50:45Z</dcterms:created>
  <dcterms:modified xsi:type="dcterms:W3CDTF">2022-03-02T10:41:51Z</dcterms:modified>
</cp:coreProperties>
</file>

<file path=docProps/thumbnail.jpeg>
</file>